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5" r:id="rId2"/>
    <p:sldId id="305" r:id="rId3"/>
    <p:sldId id="307" r:id="rId4"/>
    <p:sldId id="306" r:id="rId5"/>
    <p:sldId id="266" r:id="rId6"/>
    <p:sldId id="268" r:id="rId7"/>
    <p:sldId id="270" r:id="rId8"/>
    <p:sldId id="278" r:id="rId9"/>
    <p:sldId id="280" r:id="rId10"/>
    <p:sldId id="281" r:id="rId11"/>
    <p:sldId id="282" r:id="rId12"/>
    <p:sldId id="287" r:id="rId13"/>
    <p:sldId id="294" r:id="rId14"/>
    <p:sldId id="295" r:id="rId15"/>
    <p:sldId id="296" r:id="rId16"/>
    <p:sldId id="297" r:id="rId17"/>
    <p:sldId id="298" r:id="rId18"/>
    <p:sldId id="308" r:id="rId19"/>
    <p:sldId id="309" r:id="rId20"/>
    <p:sldId id="310" r:id="rId21"/>
    <p:sldId id="311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0" autoAdjust="0"/>
    <p:restoredTop sz="90929"/>
  </p:normalViewPr>
  <p:slideViewPr>
    <p:cSldViewPr>
      <p:cViewPr varScale="1">
        <p:scale>
          <a:sx n="96" d="100"/>
          <a:sy n="96" d="100"/>
        </p:scale>
        <p:origin x="-15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wisemacm\Local%20Settings\Temporary%20Internet%20Files\Content.Outlook\9CA20MO0\FY%202012%20Average%20Prison%20Sentence.xlsx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wisemacm\Local%20Settings\Temporary%20Internet%20Files\Content.Outlook\9CA20MO0\MASTER%20CHART%20-%202000-2012%20%25%20defs%20with%20jail%20by%20decade%2090's%2000's%2010's.xls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wisemacm\Local%20Settings\Temporary%20Internet%20Files\Content.Outlook\9CA20MO0\FY%202012%20Total%20Criminal%20Antitrust%20Fines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Incarceration</a:t>
            </a:r>
            <a:r>
              <a:rPr lang="en-US" sz="2400" b="1" baseline="0" dirty="0">
                <a:latin typeface="Arial" pitchFamily="34" charset="0"/>
                <a:cs typeface="Arial" pitchFamily="34" charset="0"/>
              </a:rPr>
              <a:t> Trend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Average Prison Sentence in Months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82E-2"/>
          <c:y val="0.25547199021614136"/>
          <c:w val="0.93888888888889099"/>
          <c:h val="0.5966954052249076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rgbClr val="06509B"/>
                </a:gs>
                <a:gs pos="100000">
                  <a:srgbClr val="92BAFF"/>
                </a:gs>
              </a:gsLst>
              <a:lin ang="5400000" scaled="0"/>
            </a:gradFill>
          </c:spPr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0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Sheet1!$A$1:$A$3</c:f>
              <c:strCache>
                <c:ptCount val="3"/>
                <c:pt idx="0">
                  <c:v>1990-1999
Average</c:v>
                </c:pt>
                <c:pt idx="1">
                  <c:v>2000-2009
Average</c:v>
                </c:pt>
                <c:pt idx="2">
                  <c:v>2010-2012
Average</c:v>
                </c:pt>
              </c:strCache>
            </c:strRef>
          </c:cat>
          <c:val>
            <c:numRef>
              <c:f>Sheet1!$B$1:$B$3</c:f>
              <c:numCache>
                <c:formatCode>#,##0</c:formatCode>
                <c:ptCount val="3"/>
                <c:pt idx="0">
                  <c:v>8</c:v>
                </c:pt>
                <c:pt idx="1">
                  <c:v>20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208685312"/>
        <c:axId val="208695296"/>
      </c:barChart>
      <c:catAx>
        <c:axId val="20868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8695296"/>
        <c:crosses val="autoZero"/>
        <c:auto val="1"/>
        <c:lblAlgn val="ctr"/>
        <c:lblOffset val="100"/>
        <c:noMultiLvlLbl val="0"/>
      </c:catAx>
      <c:valAx>
        <c:axId val="208695296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1"/>
        <c:majorTickMark val="none"/>
        <c:minorTickMark val="none"/>
        <c:tickLblPos val="none"/>
        <c:spPr>
          <a:ln>
            <a:noFill/>
          </a:ln>
        </c:spPr>
        <c:crossAx val="208685312"/>
        <c:crosses val="autoZero"/>
        <c:crossBetween val="between"/>
        <c:majorUnit val="10"/>
      </c:valAx>
    </c:plotArea>
    <c:plotVisOnly val="1"/>
    <c:dispBlanksAs val="gap"/>
    <c:showDLblsOverMax val="0"/>
  </c:chart>
  <c:spPr>
    <a:solidFill>
      <a:srgbClr val="FFFFFF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400" baseline="0" dirty="0"/>
              <a:t>Percentage of Defendants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400" baseline="0" dirty="0"/>
              <a:t>Sentenced to Prison</a:t>
            </a:r>
          </a:p>
        </c:rich>
      </c:tx>
      <c:layout>
        <c:manualLayout>
          <c:xMode val="edge"/>
          <c:yMode val="edge"/>
          <c:x val="0.20977445127051422"/>
          <c:y val="1.746900868160712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3204695566900339E-2"/>
          <c:y val="0.186251501642555"/>
          <c:w val="0.94483112687837156"/>
          <c:h val="0.613578841106400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rgbClr val="06509B"/>
                </a:gs>
                <a:gs pos="100000">
                  <a:srgbClr val="92BAFF"/>
                </a:gs>
              </a:gsLst>
              <a:lin ang="5400000" scaled="0"/>
            </a:gra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4423417661027761E-3"/>
                  <c:y val="-1.0416417579039059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/>
                      <a:t>37%</a:t>
                    </a:r>
                    <a:endParaRPr lang="en-US" sz="2000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204522511609176E-3"/>
                  <c:y val="1.0747627700383611E-2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/>
                      <a:t>62%</a:t>
                    </a:r>
                    <a:endParaRPr lang="en-US" sz="2000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29090594444919E-3"/>
                  <c:y val="4.0928730062588332E-3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/>
                      <a:t>71%</a:t>
                    </a:r>
                    <a:endParaRPr lang="en-US" sz="2000" dirty="0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6678002919501444E-3"/>
                  <c:y val="-3.7700814067904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59519599253521E-2"/>
                  <c:y val="-4.06688217084021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901102003604029E-3"/>
                  <c:y val="-6.85418038212058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3098738763849314E-3"/>
                  <c:y val="-1.4471674186794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0481267275219759E-3"/>
                  <c:y val="-1.94847975463741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5739205165725994E-3"/>
                  <c:y val="-2.87590315255536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5924093559101611E-3"/>
                  <c:y val="7.88551711934884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9.0500545838850237E-3"/>
                  <c:y val="6.535138163909292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0935916196316169E-2"/>
                  <c:y val="-8.43817275649531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7.0796460176991488E-3"/>
                  <c:y val="-1.87268866672565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;[Red]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1990-1999
average</c:v>
                </c:pt>
                <c:pt idx="1">
                  <c:v>2000-2009
average</c:v>
                </c:pt>
                <c:pt idx="2">
                  <c:v>2010-2012
average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37</c:v>
                </c:pt>
                <c:pt idx="1">
                  <c:v>62</c:v>
                </c:pt>
                <c:pt idx="2">
                  <c:v>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axId val="208871424"/>
        <c:axId val="208872960"/>
      </c:barChart>
      <c:catAx>
        <c:axId val="20887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8872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8872960"/>
        <c:scaling>
          <c:orientation val="minMax"/>
          <c:max val="80"/>
        </c:scaling>
        <c:delete val="1"/>
        <c:axPos val="l"/>
        <c:majorGridlines>
          <c:spPr>
            <a:ln w="3175">
              <a:solidFill>
                <a:srgbClr val="000000">
                  <a:alpha val="20000"/>
                </a:srgbClr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one"/>
        <c:crossAx val="208871424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Total Criminal Antitrust Fines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0555555555555582E-2"/>
          <c:y val="0.17078770461751525"/>
          <c:w val="0.9388888888888911"/>
          <c:h val="0.67079760863225502"/>
        </c:manualLayout>
      </c:layout>
      <c:barChart>
        <c:barDir val="col"/>
        <c:grouping val="clustered"/>
        <c:varyColors val="0"/>
        <c:ser>
          <c:idx val="1"/>
          <c:order val="0"/>
          <c:spPr>
            <a:gradFill>
              <a:gsLst>
                <a:gs pos="0">
                  <a:srgbClr val="06509B"/>
                </a:gs>
                <a:gs pos="100000">
                  <a:srgbClr val="92BAFF"/>
                </a:gs>
              </a:gsLst>
              <a:lin ang="5400000" scaled="0"/>
            </a:gradFill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06509B"/>
                  </a:gs>
                  <a:gs pos="100000">
                    <a:srgbClr val="92BAFF"/>
                  </a:gs>
                </a:gsLst>
                <a:lin ang="5400000" scaled="0"/>
              </a:gradFill>
            </c:spPr>
          </c:dPt>
          <c:dPt>
            <c:idx val="12"/>
            <c:invertIfNegative val="0"/>
            <c:bubble3D val="0"/>
            <c:spPr>
              <a:gradFill>
                <a:gsLst>
                  <a:gs pos="0">
                    <a:srgbClr val="06509B"/>
                  </a:gs>
                  <a:gs pos="100000">
                    <a:srgbClr val="92BAFF"/>
                  </a:gs>
                </a:gsLst>
                <a:lin ang="5400000" scaled="0"/>
              </a:gradFill>
              <a:ln w="12700" cap="flat" cmpd="sng"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107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350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338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771872157331086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473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5653124180844163E-3"/>
                  <c:y val="-1.3288907523974198E-2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630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8.3594593865210735E-3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701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1</a:t>
                    </a:r>
                    <a:r>
                      <a:rPr lang="en-US" baseline="0"/>
                      <a:t> </a:t>
                    </a:r>
                    <a:r>
                      <a:rPr lang="en-US"/>
                      <a:t>Billion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555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524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1.1 Billion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8553289507110198E-3"/>
                  <c:y val="3.8313746251222381E-17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555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5.7102082787230174E-3"/>
                  <c:y val="4.1797296932605367E-3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524</a:t>
                    </a:r>
                  </a:p>
                  <a:p>
                    <a:r>
                      <a:rPr lang="en-US"/>
                      <a:t>Million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2139812876025079E-4"/>
                  <c:y val="-1.0947851471291121E-3"/>
                </c:manualLayout>
              </c:layout>
              <c:tx>
                <c:rich>
                  <a:bodyPr/>
                  <a:lstStyle/>
                  <a:p>
                    <a:r>
                      <a:rPr lang="en-US" sz="1600">
                        <a:latin typeface="Arial" pitchFamily="34" charset="0"/>
                        <a:cs typeface="Arial" pitchFamily="34" charset="0"/>
                      </a:rPr>
                      <a:t>$</a:t>
                    </a:r>
                    <a:r>
                      <a:rPr lang="en-US"/>
                      <a:t>1.1 Billion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Sheet1!$A$1:$A$10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Sheet1!$B$1:$B$10</c:f>
              <c:numCache>
                <c:formatCode>0</c:formatCode>
                <c:ptCount val="10"/>
                <c:pt idx="0">
                  <c:v>107</c:v>
                </c:pt>
                <c:pt idx="1">
                  <c:v>350</c:v>
                </c:pt>
                <c:pt idx="2">
                  <c:v>338</c:v>
                </c:pt>
                <c:pt idx="3">
                  <c:v>473</c:v>
                </c:pt>
                <c:pt idx="4">
                  <c:v>630</c:v>
                </c:pt>
                <c:pt idx="5">
                  <c:v>701</c:v>
                </c:pt>
                <c:pt idx="6">
                  <c:v>1000</c:v>
                </c:pt>
                <c:pt idx="7">
                  <c:v>555</c:v>
                </c:pt>
                <c:pt idx="8">
                  <c:v>524</c:v>
                </c:pt>
                <c:pt idx="9">
                  <c:v>1010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08912768"/>
        <c:axId val="208914304"/>
      </c:barChart>
      <c:catAx>
        <c:axId val="20891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8914304"/>
        <c:crosses val="autoZero"/>
        <c:auto val="1"/>
        <c:lblAlgn val="ctr"/>
        <c:lblOffset val="20"/>
        <c:tickLblSkip val="1"/>
        <c:noMultiLvlLbl val="0"/>
      </c:catAx>
      <c:valAx>
        <c:axId val="208914304"/>
        <c:scaling>
          <c:orientation val="minMax"/>
          <c:max val="1010"/>
          <c:min val="0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208912768"/>
        <c:crosses val="autoZero"/>
        <c:crossBetween val="between"/>
        <c:majorUnit val="100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7187A4-0E3D-4FF1-94BE-CFBBFCAB60F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BF1E2A-05B4-464D-8009-B3411EE8B83E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3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Conspirators Meet and Allocate Sales</a:t>
          </a:r>
          <a:endParaRPr lang="en-US" sz="1300" b="1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83D2D2-7C3B-46BA-A62A-1695AB95683C}" type="sibTrans" cxnId="{8F1EBE9E-5210-4913-987C-EEEE8651CE4C}">
      <dgm:prSet/>
      <dgm:spPr/>
      <dgm:t>
        <a:bodyPr/>
        <a:lstStyle/>
        <a:p>
          <a:endParaRPr lang="en-US"/>
        </a:p>
      </dgm:t>
    </dgm:pt>
    <dgm:pt modelId="{614716DE-D0A7-4049-8D2C-56F798941BBF}" type="parTrans" cxnId="{8F1EBE9E-5210-4913-987C-EEEE8651CE4C}">
      <dgm:prSet/>
      <dgm:spPr/>
      <dgm:t>
        <a:bodyPr/>
        <a:lstStyle/>
        <a:p>
          <a:endParaRPr lang="en-US"/>
        </a:p>
      </dgm:t>
    </dgm:pt>
    <dgm:pt modelId="{7A9DCE16-DABE-49F4-A2A9-5A5CF28DC808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1300" b="1" baseline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Conspirators Fix Prices and Submit </a:t>
          </a:r>
          <a:r>
            <a:rPr lang="en-US" sz="13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Rigged Bids</a:t>
          </a:r>
          <a:endParaRPr lang="en-US" sz="1300" b="1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B5EC6A-64CC-4E3C-A22A-3C92ED07CBCB}" type="sibTrans" cxnId="{A39C9D49-6152-46B3-B579-50F0AFA01068}">
      <dgm:prSet/>
      <dgm:spPr/>
      <dgm:t>
        <a:bodyPr/>
        <a:lstStyle/>
        <a:p>
          <a:endParaRPr lang="en-US"/>
        </a:p>
      </dgm:t>
    </dgm:pt>
    <dgm:pt modelId="{D380DE72-C56E-4192-9038-351C551E855E}" type="parTrans" cxnId="{A39C9D49-6152-46B3-B579-50F0AFA01068}">
      <dgm:prSet/>
      <dgm:spPr/>
      <dgm:t>
        <a:bodyPr/>
        <a:lstStyle/>
        <a:p>
          <a:endParaRPr lang="en-US"/>
        </a:p>
      </dgm:t>
    </dgm:pt>
    <dgm:pt modelId="{A97F5179-6321-41D9-93A5-F116846441A2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300" b="1" baseline="0" dirty="0" smtClean="0">
              <a:solidFill>
                <a:schemeClr val="tx1"/>
              </a:solidFill>
              <a:latin typeface="Times New Roman" pitchFamily="18" charset="0"/>
            </a:rPr>
            <a:t>Conspirators Meet and Coordinate  Annually </a:t>
          </a:r>
          <a:endParaRPr lang="en-US" sz="1300" b="1" baseline="0" dirty="0">
            <a:solidFill>
              <a:schemeClr val="tx1"/>
            </a:solidFill>
            <a:latin typeface="Times New Roman" pitchFamily="18" charset="0"/>
          </a:endParaRPr>
        </a:p>
      </dgm:t>
    </dgm:pt>
    <dgm:pt modelId="{CEDBD85C-74CA-4AF0-AC28-03DB8BD20AE0}" type="sibTrans" cxnId="{456A2844-57D3-4E29-B900-0793EB7CB733}">
      <dgm:prSet/>
      <dgm:spPr/>
      <dgm:t>
        <a:bodyPr/>
        <a:lstStyle/>
        <a:p>
          <a:endParaRPr lang="en-US"/>
        </a:p>
      </dgm:t>
    </dgm:pt>
    <dgm:pt modelId="{17E66067-B0EB-409A-B35D-EE7E3F8115AB}" type="parTrans" cxnId="{456A2844-57D3-4E29-B900-0793EB7CB733}">
      <dgm:prSet/>
      <dgm:spPr/>
      <dgm:t>
        <a:bodyPr/>
        <a:lstStyle/>
        <a:p>
          <a:endParaRPr lang="en-US"/>
        </a:p>
      </dgm:t>
    </dgm:pt>
    <dgm:pt modelId="{C3B6D515-4E7F-410C-8941-D10888154FD4}">
      <dgm:prSet phldrT="[Text]" custT="1"/>
      <dgm:spPr/>
      <dgm:t>
        <a:bodyPr/>
        <a:lstStyle/>
        <a:p>
          <a:r>
            <a:rPr lang="en-US" sz="16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Contracts Awarded To Conspirators </a:t>
          </a:r>
        </a:p>
        <a:p>
          <a:r>
            <a:rPr lang="en-US" sz="16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At Collusive Prices</a:t>
          </a:r>
          <a:endParaRPr lang="en-US" sz="1600" baseline="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2F8F5F8-821D-4132-877D-EA7DB9D1EE55}" type="sibTrans" cxnId="{57DF6ED3-DD18-4C0B-AFB9-415274C5C4AB}">
      <dgm:prSet/>
      <dgm:spPr/>
      <dgm:t>
        <a:bodyPr/>
        <a:lstStyle/>
        <a:p>
          <a:endParaRPr lang="en-US"/>
        </a:p>
      </dgm:t>
    </dgm:pt>
    <dgm:pt modelId="{FEBE497A-FD3C-4CA4-B9EC-E15D8450CE53}" type="parTrans" cxnId="{57DF6ED3-DD18-4C0B-AFB9-415274C5C4AB}">
      <dgm:prSet/>
      <dgm:spPr/>
      <dgm:t>
        <a:bodyPr/>
        <a:lstStyle/>
        <a:p>
          <a:endParaRPr lang="en-US"/>
        </a:p>
      </dgm:t>
    </dgm:pt>
    <dgm:pt modelId="{11D9A404-3705-4D76-9803-715A44BC4274}" type="pres">
      <dgm:prSet presAssocID="{7C7187A4-0E3D-4FF1-94BE-CFBBFCAB60F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18EE33-8B7E-45F0-8CFF-BDF186824C1E}" type="pres">
      <dgm:prSet presAssocID="{7C7187A4-0E3D-4FF1-94BE-CFBBFCAB60F2}" presName="ellipse" presStyleLbl="trBgShp" presStyleIdx="0" presStyleCnt="1"/>
      <dgm:spPr/>
    </dgm:pt>
    <dgm:pt modelId="{0B301478-C25C-4747-8014-62E2A1129015}" type="pres">
      <dgm:prSet presAssocID="{7C7187A4-0E3D-4FF1-94BE-CFBBFCAB60F2}" presName="arrow1" presStyleLbl="fgShp" presStyleIdx="0" presStyleCnt="1" custLinFactNeighborX="2000" custLinFactNeighborY="5000"/>
      <dgm:spPr/>
      <dgm:t>
        <a:bodyPr/>
        <a:lstStyle/>
        <a:p>
          <a:endParaRPr lang="en-US"/>
        </a:p>
      </dgm:t>
    </dgm:pt>
    <dgm:pt modelId="{C016AAE7-C885-417F-ABC8-A326DF45E915}" type="pres">
      <dgm:prSet presAssocID="{7C7187A4-0E3D-4FF1-94BE-CFBBFCAB60F2}" presName="rectangle" presStyleLbl="revTx" presStyleIdx="0" presStyleCnt="1" custScaleX="150000" custLinFactNeighborX="5000" custLinFactNeighborY="2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D81E7-9299-48D2-87DB-A1A521E0B02E}" type="pres">
      <dgm:prSet presAssocID="{7A9DCE16-DABE-49F4-A2A9-5A5CF28DC808}" presName="item1" presStyleLbl="node1" presStyleIdx="0" presStyleCnt="3" custScaleX="127556" custScaleY="123289" custLinFactNeighborX="-6666" custLinFactNeighborY="99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03450A-CC25-4FF4-AD1F-3D46158F5ABB}" type="pres">
      <dgm:prSet presAssocID="{A97F5179-6321-41D9-93A5-F116846441A2}" presName="item2" presStyleLbl="node1" presStyleIdx="1" presStyleCnt="3" custScaleX="122222" custScaleY="126666" custLinFactNeighborX="-4444" custLinFactNeighborY="-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A09A6E-BAFA-4FB4-8B0D-7B2E82CA6E90}" type="pres">
      <dgm:prSet presAssocID="{C3B6D515-4E7F-410C-8941-D10888154FD4}" presName="item3" presStyleLbl="node1" presStyleIdx="2" presStyleCnt="3" custScaleX="122222" custScaleY="118310" custLinFactNeighborX="0" custLinFactNeighborY="-11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1AA216-BE88-4935-AC6E-107DC718FAFB}" type="pres">
      <dgm:prSet presAssocID="{7C7187A4-0E3D-4FF1-94BE-CFBBFCAB60F2}" presName="funnel" presStyleLbl="trAlignAcc1" presStyleIdx="0" presStyleCnt="1" custLinFactNeighborX="714" custLinFactNeighborY="-893"/>
      <dgm:spPr/>
    </dgm:pt>
  </dgm:ptLst>
  <dgm:cxnLst>
    <dgm:cxn modelId="{8F1EBE9E-5210-4913-987C-EEEE8651CE4C}" srcId="{7C7187A4-0E3D-4FF1-94BE-CFBBFCAB60F2}" destId="{38BF1E2A-05B4-464D-8009-B3411EE8B83E}" srcOrd="0" destOrd="0" parTransId="{614716DE-D0A7-4049-8D2C-56F798941BBF}" sibTransId="{2283D2D2-7C3B-46BA-A62A-1695AB95683C}"/>
    <dgm:cxn modelId="{A39C9D49-6152-46B3-B579-50F0AFA01068}" srcId="{7C7187A4-0E3D-4FF1-94BE-CFBBFCAB60F2}" destId="{7A9DCE16-DABE-49F4-A2A9-5A5CF28DC808}" srcOrd="1" destOrd="0" parTransId="{D380DE72-C56E-4192-9038-351C551E855E}" sibTransId="{C6B5EC6A-64CC-4E3C-A22A-3C92ED07CBCB}"/>
    <dgm:cxn modelId="{7508A1A2-3E2B-4F14-A6C0-897B9D6644AB}" type="presOf" srcId="{A97F5179-6321-41D9-93A5-F116846441A2}" destId="{1B6D81E7-9299-48D2-87DB-A1A521E0B02E}" srcOrd="0" destOrd="0" presId="urn:microsoft.com/office/officeart/2005/8/layout/funnel1"/>
    <dgm:cxn modelId="{456A2844-57D3-4E29-B900-0793EB7CB733}" srcId="{7C7187A4-0E3D-4FF1-94BE-CFBBFCAB60F2}" destId="{A97F5179-6321-41D9-93A5-F116846441A2}" srcOrd="2" destOrd="0" parTransId="{17E66067-B0EB-409A-B35D-EE7E3F8115AB}" sibTransId="{CEDBD85C-74CA-4AF0-AC28-03DB8BD20AE0}"/>
    <dgm:cxn modelId="{0F17C7BE-A63C-40CA-8F43-D0D3C1674A17}" type="presOf" srcId="{7A9DCE16-DABE-49F4-A2A9-5A5CF28DC808}" destId="{D903450A-CC25-4FF4-AD1F-3D46158F5ABB}" srcOrd="0" destOrd="0" presId="urn:microsoft.com/office/officeart/2005/8/layout/funnel1"/>
    <dgm:cxn modelId="{B40356BF-1A52-40A7-B94F-6E5A488CF37D}" type="presOf" srcId="{38BF1E2A-05B4-464D-8009-B3411EE8B83E}" destId="{70A09A6E-BAFA-4FB4-8B0D-7B2E82CA6E90}" srcOrd="0" destOrd="0" presId="urn:microsoft.com/office/officeart/2005/8/layout/funnel1"/>
    <dgm:cxn modelId="{57DF6ED3-DD18-4C0B-AFB9-415274C5C4AB}" srcId="{7C7187A4-0E3D-4FF1-94BE-CFBBFCAB60F2}" destId="{C3B6D515-4E7F-410C-8941-D10888154FD4}" srcOrd="3" destOrd="0" parTransId="{FEBE497A-FD3C-4CA4-B9EC-E15D8450CE53}" sibTransId="{22F8F5F8-821D-4132-877D-EA7DB9D1EE55}"/>
    <dgm:cxn modelId="{97BA41DC-B6C0-4CAA-B24D-40C66422E292}" type="presOf" srcId="{7C7187A4-0E3D-4FF1-94BE-CFBBFCAB60F2}" destId="{11D9A404-3705-4D76-9803-715A44BC4274}" srcOrd="0" destOrd="0" presId="urn:microsoft.com/office/officeart/2005/8/layout/funnel1"/>
    <dgm:cxn modelId="{79150A76-2C57-4DFD-A657-E685BCDB6DEC}" type="presOf" srcId="{C3B6D515-4E7F-410C-8941-D10888154FD4}" destId="{C016AAE7-C885-417F-ABC8-A326DF45E915}" srcOrd="0" destOrd="0" presId="urn:microsoft.com/office/officeart/2005/8/layout/funnel1"/>
    <dgm:cxn modelId="{2E17F211-5177-4180-B389-AAC23B561712}" type="presParOf" srcId="{11D9A404-3705-4D76-9803-715A44BC4274}" destId="{FB18EE33-8B7E-45F0-8CFF-BDF186824C1E}" srcOrd="0" destOrd="0" presId="urn:microsoft.com/office/officeart/2005/8/layout/funnel1"/>
    <dgm:cxn modelId="{1B4A60FF-E26B-405F-AAAA-BF9A39210E7C}" type="presParOf" srcId="{11D9A404-3705-4D76-9803-715A44BC4274}" destId="{0B301478-C25C-4747-8014-62E2A1129015}" srcOrd="1" destOrd="0" presId="urn:microsoft.com/office/officeart/2005/8/layout/funnel1"/>
    <dgm:cxn modelId="{6B6A1821-1F24-4318-9034-95E159C4A736}" type="presParOf" srcId="{11D9A404-3705-4D76-9803-715A44BC4274}" destId="{C016AAE7-C885-417F-ABC8-A326DF45E915}" srcOrd="2" destOrd="0" presId="urn:microsoft.com/office/officeart/2005/8/layout/funnel1"/>
    <dgm:cxn modelId="{A917AEC1-A050-4C88-9793-D53B6456FF47}" type="presParOf" srcId="{11D9A404-3705-4D76-9803-715A44BC4274}" destId="{1B6D81E7-9299-48D2-87DB-A1A521E0B02E}" srcOrd="3" destOrd="0" presId="urn:microsoft.com/office/officeart/2005/8/layout/funnel1"/>
    <dgm:cxn modelId="{C3965BDB-779C-49D9-9A93-2137CE286D55}" type="presParOf" srcId="{11D9A404-3705-4D76-9803-715A44BC4274}" destId="{D903450A-CC25-4FF4-AD1F-3D46158F5ABB}" srcOrd="4" destOrd="0" presId="urn:microsoft.com/office/officeart/2005/8/layout/funnel1"/>
    <dgm:cxn modelId="{C353B976-B995-4737-BC5B-33C0CB4790E4}" type="presParOf" srcId="{11D9A404-3705-4D76-9803-715A44BC4274}" destId="{70A09A6E-BAFA-4FB4-8B0D-7B2E82CA6E90}" srcOrd="5" destOrd="0" presId="urn:microsoft.com/office/officeart/2005/8/layout/funnel1"/>
    <dgm:cxn modelId="{D2BE10CB-B50A-4329-9FCB-7AA738D27E76}" type="presParOf" srcId="{11D9A404-3705-4D76-9803-715A44BC4274}" destId="{0A1AA216-BE88-4935-AC6E-107DC718FAF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8EE33-8B7E-45F0-8CFF-BDF186824C1E}">
      <dsp:nvSpPr>
        <dsp:cNvPr id="0" name=""/>
        <dsp:cNvSpPr/>
      </dsp:nvSpPr>
      <dsp:spPr>
        <a:xfrm>
          <a:off x="1404619" y="165100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01478-C25C-4747-8014-62E2A1129015}">
      <dsp:nvSpPr>
        <dsp:cNvPr id="0" name=""/>
        <dsp:cNvSpPr/>
      </dsp:nvSpPr>
      <dsp:spPr>
        <a:xfrm>
          <a:off x="2743200" y="297179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6AAE7-C885-417F-ABC8-A326DF45E915}">
      <dsp:nvSpPr>
        <dsp:cNvPr id="0" name=""/>
        <dsp:cNvSpPr/>
      </dsp:nvSpPr>
      <dsp:spPr>
        <a:xfrm>
          <a:off x="914399" y="3301999"/>
          <a:ext cx="4572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Contracts Awarded To Conspirators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At Collusive Prices</a:t>
          </a:r>
          <a:endParaRPr lang="en-US" sz="1600" kern="1200" baseline="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14399" y="3301999"/>
        <a:ext cx="4572000" cy="762000"/>
      </dsp:txXfrm>
    </dsp:sp>
    <dsp:sp modelId="{1B6D81E7-9299-48D2-87DB-A1A521E0B02E}">
      <dsp:nvSpPr>
        <dsp:cNvPr id="0" name=""/>
        <dsp:cNvSpPr/>
      </dsp:nvSpPr>
      <dsp:spPr>
        <a:xfrm>
          <a:off x="2362205" y="1371604"/>
          <a:ext cx="1457965" cy="140919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>
              <a:solidFill>
                <a:schemeClr val="tx1"/>
              </a:solidFill>
              <a:latin typeface="Times New Roman" pitchFamily="18" charset="0"/>
            </a:rPr>
            <a:t>Conspirators Meet and Coordinate  Annually </a:t>
          </a:r>
          <a:endParaRPr lang="en-US" sz="1300" b="1" kern="1200" baseline="0" dirty="0">
            <a:solidFill>
              <a:schemeClr val="tx1"/>
            </a:solidFill>
            <a:latin typeface="Times New Roman" pitchFamily="18" charset="0"/>
          </a:endParaRPr>
        </a:p>
      </dsp:txBody>
      <dsp:txXfrm>
        <a:off x="2575719" y="1577976"/>
        <a:ext cx="1030937" cy="996449"/>
      </dsp:txXfrm>
    </dsp:sp>
    <dsp:sp modelId="{D903450A-CC25-4FF4-AD1F-3D46158F5ABB}">
      <dsp:nvSpPr>
        <dsp:cNvPr id="0" name=""/>
        <dsp:cNvSpPr/>
      </dsp:nvSpPr>
      <dsp:spPr>
        <a:xfrm>
          <a:off x="1600206" y="304800"/>
          <a:ext cx="1396997" cy="1447792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Conspirators Fix Prices and Submit </a:t>
          </a:r>
          <a:r>
            <a:rPr lang="en-US" sz="13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Rigged Bids</a:t>
          </a:r>
          <a:endParaRPr lang="en-US" sz="1300" b="1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04791" y="516824"/>
        <a:ext cx="987827" cy="1023744"/>
      </dsp:txXfrm>
    </dsp:sp>
    <dsp:sp modelId="{70A09A6E-BAFA-4FB4-8B0D-7B2E82CA6E90}">
      <dsp:nvSpPr>
        <dsp:cNvPr id="0" name=""/>
        <dsp:cNvSpPr/>
      </dsp:nvSpPr>
      <dsp:spPr>
        <a:xfrm>
          <a:off x="2819401" y="19315"/>
          <a:ext cx="1396997" cy="1352283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Conspirators Meet and Allocate Sales</a:t>
          </a:r>
          <a:endParaRPr lang="en-US" sz="1300" b="1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23986" y="217352"/>
        <a:ext cx="987827" cy="956209"/>
      </dsp:txXfrm>
    </dsp:sp>
    <dsp:sp modelId="{0A1AA216-BE88-4935-AC6E-107DC718FAFB}">
      <dsp:nvSpPr>
        <dsp:cNvPr id="0" name=""/>
        <dsp:cNvSpPr/>
      </dsp:nvSpPr>
      <dsp:spPr>
        <a:xfrm>
          <a:off x="1295389" y="0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0.00875</cdr:x>
      <cdr:y>0.91302</cdr:y>
    </cdr:from>
    <cdr:to>
      <cdr:x>0.34882</cdr:x>
      <cdr:y>0.98649</cdr:y>
    </cdr:to>
    <cdr:sp macro="" textlink="">
      <cdr:nvSpPr>
        <cdr:cNvPr id="205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3216624"/>
          <a:ext cx="1854203" cy="263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0.00354</cdr:x>
      <cdr:y>0.91694</cdr:y>
    </cdr:from>
    <cdr:to>
      <cdr:x>0.28575</cdr:x>
      <cdr:y>0.99976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050" y="3105150"/>
          <a:ext cx="1524000" cy="285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219BD16E-0FA8-4763-A809-30869F82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60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645D17-B693-434C-AAFD-9DEA9F829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5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DF0DA1-2A1A-450E-A4E8-233916B26B74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noFill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6990D75-2C88-4973-9C0E-6186105CED52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780A0D-57EC-442A-97AD-FFCE99C14700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39F2C5-23F3-4809-92BB-8C1DAE978282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37AFF1-3708-4962-826B-2F46A1723191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08BF31-AC71-4ECD-AF2B-CBB27CBB5F89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74EFFE-CC45-46E5-9B32-FD9735C5142A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79B939-3BA6-4BC5-AEF1-DFDAA39EDA88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A64FE6-F012-45C5-94CF-356D244894E3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noFill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3E3D45-2357-4EBF-9AFC-C1ADD783BA7D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CEE0F4-9AA7-49BD-8DEF-76B5F3540DC7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1B407A-9D33-43E9-82CA-4272A389CD36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204406D-AD3B-453B-A57C-62FC4B8681D7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D4104E-0147-4205-B3EA-432F6D132CD0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EB75E5-8348-4CFA-99F6-D6546C708954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4AD5E8-16F8-47CB-A29F-8D3DC5C00071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6380CB-FD68-4A00-B5D5-146755232C3C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0D8860-9E07-4482-B43C-37A732FE3AAF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3FB6210-431A-4162-BF63-AE42E917009B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AECAA6-65AD-491F-9B68-4EFFB66B540B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noFill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635EEBB-F63B-4CAE-8616-8E5BE82D5850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CDC1F-96AD-4D41-878D-E021B411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8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ABFA9-3784-4CBF-B352-118693023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6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5E78-7D8A-4ECE-ABE4-2D1C9BEE3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45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69D0-CAEE-4703-8068-B34C4186F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8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70019-6661-49E6-8886-CF0E72019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4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35090-30D6-44AD-ABFA-46D0E64A2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8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66B45-896D-4667-BAAA-89CDAD2B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2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AADA8-A15B-4F1A-B824-630A7EA80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94830-26EF-4CA5-852C-9FDE52BEE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3A94-A5AD-4974-B688-8D5709305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8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43D1F-2EBC-492D-AD6B-B5B28B021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0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3628B-54E4-491A-AB32-22FB6A835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9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72810036-2F0A-4F83-8CFF-08629FF25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343400"/>
            <a:ext cx="8686800" cy="2514600"/>
          </a:xfrm>
        </p:spPr>
        <p:txBody>
          <a:bodyPr/>
          <a:lstStyle/>
          <a:p>
            <a:pPr eaLnBrk="1" hangingPunct="1"/>
            <a:r>
              <a:rPr lang="en-US" sz="1800" b="1" smtClean="0">
                <a:solidFill>
                  <a:srgbClr val="FFFFCC"/>
                </a:solidFill>
              </a:rPr>
              <a:t>Scott D. Hammond</a:t>
            </a:r>
          </a:p>
          <a:p>
            <a:pPr eaLnBrk="1" hangingPunct="1"/>
            <a:r>
              <a:rPr lang="en-US" sz="1800" b="1" smtClean="0">
                <a:solidFill>
                  <a:srgbClr val="FFFFCC"/>
                </a:solidFill>
              </a:rPr>
              <a:t>Deputy Assistant Attorney General</a:t>
            </a:r>
          </a:p>
          <a:p>
            <a:pPr eaLnBrk="1" hangingPunct="1"/>
            <a:r>
              <a:rPr lang="en-US" sz="1800" b="1" smtClean="0">
                <a:solidFill>
                  <a:srgbClr val="FFFFCC"/>
                </a:solidFill>
              </a:rPr>
              <a:t>U.S. Department of Justice, Antitrust Division</a:t>
            </a:r>
            <a:endParaRPr lang="en-US" sz="1800" b="1" i="1" smtClean="0">
              <a:solidFill>
                <a:srgbClr val="FFFFCC"/>
              </a:solidFill>
            </a:endParaRPr>
          </a:p>
          <a:p>
            <a:pPr eaLnBrk="1" hangingPunct="1"/>
            <a:r>
              <a:rPr lang="en-US" sz="1800" b="1" i="1" smtClean="0">
                <a:solidFill>
                  <a:srgbClr val="FFFFCC"/>
                </a:solidFill>
                <a:latin typeface="Garamond" pitchFamily="18" charset="0"/>
              </a:rPr>
              <a:t>Detroit, Michigan</a:t>
            </a:r>
          </a:p>
          <a:p>
            <a:pPr eaLnBrk="1" hangingPunct="1"/>
            <a:r>
              <a:rPr lang="en-US" sz="1800" b="1" i="1" smtClean="0">
                <a:solidFill>
                  <a:srgbClr val="FFFFCC"/>
                </a:solidFill>
                <a:latin typeface="Garamond" pitchFamily="18" charset="0"/>
              </a:rPr>
              <a:t>February 15, 2013</a:t>
            </a:r>
            <a:endParaRPr lang="en-US" sz="1800" smtClean="0">
              <a:solidFill>
                <a:srgbClr val="FFFFCC"/>
              </a:solidFill>
            </a:endParaRPr>
          </a:p>
          <a:p>
            <a:pPr eaLnBrk="1" hangingPunct="1"/>
            <a:endParaRPr lang="en-US" sz="2000" smtClean="0"/>
          </a:p>
        </p:txBody>
      </p:sp>
      <p:sp>
        <p:nvSpPr>
          <p:cNvPr id="2051" name="AutoShape 4"/>
          <p:cNvSpPr>
            <a:spLocks noChangeArrowheads="1"/>
          </p:cNvSpPr>
          <p:nvPr/>
        </p:nvSpPr>
        <p:spPr bwMode="auto">
          <a:xfrm flipV="1">
            <a:off x="1752600" y="4191000"/>
            <a:ext cx="5867400" cy="762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 eaLnBrk="0" hangingPunct="0"/>
            <a:endParaRPr lang="en-US"/>
          </a:p>
        </p:txBody>
      </p:sp>
      <p:pic>
        <p:nvPicPr>
          <p:cNvPr id="2052" name="Picture 5" descr="C:\Presentations\Justice Sea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7775"/>
            <a:ext cx="533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H:\AAG\Akers\glob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1541463"/>
            <a:ext cx="2587625" cy="25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19C8A3-8769-40EC-8EA4-A95B927F5708}" type="slidenum">
              <a:rPr lang="en-US" sz="1000" smtClean="0">
                <a:latin typeface="Arial" charset="0"/>
              </a:rPr>
              <a:pPr eaLnBrk="1" hangingPunct="1"/>
              <a:t>10</a:t>
            </a:fld>
            <a:endParaRPr lang="en-US" sz="1000" smtClean="0">
              <a:latin typeface="Arial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143000" y="838200"/>
          <a:ext cx="6934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FBB262A-0AD2-4ED3-8BD2-5E47819AFCFC}" type="slidenum">
              <a:rPr lang="en-US" sz="1000" smtClean="0">
                <a:latin typeface="Arial" charset="0"/>
              </a:rPr>
              <a:pPr eaLnBrk="1" hangingPunct="1"/>
              <a:t>11</a:t>
            </a:fld>
            <a:endParaRPr lang="en-US" sz="1000" smtClean="0">
              <a:latin typeface="Arial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219200" y="990600"/>
          <a:ext cx="6858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DF8C27-BF9D-45FC-A506-531F94768C6C}" type="slidenum">
              <a:rPr lang="en-US" sz="1000" smtClean="0">
                <a:latin typeface="Arial" charset="0"/>
              </a:rPr>
              <a:pPr eaLnBrk="1" hangingPunct="1"/>
              <a:t>12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Proof of Actual Deterrence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U.S. DOJ has detected numerous cartels that violated competition laws around the world but chose not to extend cartel activity to U.S. market, because they feared U.S. detection and sanctions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The risk of under-punishment by a jurisdiction is that its businesses and consumers will be victimized by cartels that could have been deterred</a:t>
            </a:r>
          </a:p>
          <a:p>
            <a:endParaRPr lang="en-US" sz="2800" smtClean="0"/>
          </a:p>
        </p:txBody>
      </p:sp>
      <p:pic>
        <p:nvPicPr>
          <p:cNvPr id="13317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EF9055-7404-40D4-89FA-375BFC939BA5}" type="slidenum">
              <a:rPr lang="en-US" sz="1000" smtClean="0">
                <a:latin typeface="Arial" charset="0"/>
              </a:rPr>
              <a:pPr eaLnBrk="1" hangingPunct="1"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The Leniency Carrot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The Division’s Corporate Leniency Policy offers huge incentives to be the first to voluntarily disclose antitrust crimes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No charges filed against company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No charges filed against cooperating employees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No fines and no jail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Eligible for reduced civil damage exposure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Confidentiality policy protecting applicant identity and information</a:t>
            </a:r>
          </a:p>
          <a:p>
            <a:endParaRPr lang="en-US" sz="2800" smtClean="0"/>
          </a:p>
          <a:p>
            <a:endParaRPr lang="en-US" smtClean="0"/>
          </a:p>
          <a:p>
            <a:r>
              <a:rPr lang="en-US" sz="2000" smtClean="0"/>
              <a:t>                  </a:t>
            </a:r>
            <a:endParaRPr lang="en-US" sz="2800" smtClean="0"/>
          </a:p>
        </p:txBody>
      </p:sp>
      <p:pic>
        <p:nvPicPr>
          <p:cNvPr id="14341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D13B7E-7A6B-4702-9AF0-A46640F95CE0}" type="slidenum">
              <a:rPr lang="en-US" sz="1000" smtClean="0">
                <a:latin typeface="Arial" charset="0"/>
              </a:rPr>
              <a:pPr eaLnBrk="1" hangingPunct="1"/>
              <a:t>14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The Leniency Stick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Full immunity is only available to the first company to self report and meet the conditions of the program</a:t>
            </a:r>
          </a:p>
          <a:p>
            <a:endParaRPr lang="en-US" sz="2800" smtClean="0"/>
          </a:p>
          <a:p>
            <a:r>
              <a:rPr lang="en-US" sz="2800" smtClean="0">
                <a:solidFill>
                  <a:srgbClr val="FFFF00"/>
                </a:solidFill>
              </a:rPr>
              <a:t>The second company and those that follow (as well as their executives) face severe sanctions</a:t>
            </a:r>
          </a:p>
          <a:p>
            <a:endParaRPr lang="en-US" sz="2800" smtClean="0"/>
          </a:p>
        </p:txBody>
      </p:sp>
      <p:pic>
        <p:nvPicPr>
          <p:cNvPr id="15365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89B26C-A15E-4A60-BFCF-2E0219C771CA}" type="slidenum">
              <a:rPr lang="en-US" sz="1000" smtClean="0">
                <a:latin typeface="Arial" charset="0"/>
              </a:rPr>
              <a:pPr eaLnBrk="1" hangingPunct="1"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The Leniency Race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The winner-take-all approach creates distrust and panic within the cartel and </a:t>
            </a:r>
            <a:r>
              <a:rPr lang="en-US" sz="2800" i="1" smtClean="0">
                <a:solidFill>
                  <a:srgbClr val="FFFF00"/>
                </a:solidFill>
              </a:rPr>
              <a:t>destabilizes</a:t>
            </a:r>
            <a:r>
              <a:rPr lang="en-US" sz="2800" smtClean="0">
                <a:solidFill>
                  <a:srgbClr val="FFFF00"/>
                </a:solidFill>
              </a:rPr>
              <a:t> it</a:t>
            </a:r>
          </a:p>
          <a:p>
            <a:pPr>
              <a:buFontTx/>
              <a:buNone/>
            </a:pPr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Individual exposure also creates a potential race between the company and its own employees</a:t>
            </a:r>
          </a:p>
          <a:p>
            <a:endParaRPr lang="en-US" sz="2800" smtClean="0"/>
          </a:p>
        </p:txBody>
      </p:sp>
      <p:pic>
        <p:nvPicPr>
          <p:cNvPr id="16389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35344D-84C2-43E9-AEFD-F33A58518C7A}" type="slidenum">
              <a:rPr lang="en-US" sz="1000" smtClean="0">
                <a:latin typeface="Arial" charset="0"/>
              </a:rPr>
              <a:pPr eaLnBrk="1" hangingPunct="1"/>
              <a:t>16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9300" y="555625"/>
            <a:ext cx="7772400" cy="968375"/>
          </a:xfrm>
        </p:spPr>
        <p:txBody>
          <a:bodyPr/>
          <a:lstStyle/>
          <a:p>
            <a:r>
              <a:rPr lang="en-US" sz="3600" smtClean="0">
                <a:solidFill>
                  <a:srgbClr val="FFFF00"/>
                </a:solidFill>
              </a:rPr>
              <a:t>Type A Corporate Leniency Conditions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2133600"/>
            <a:ext cx="8915400" cy="3810000"/>
          </a:xfrm>
        </p:spPr>
        <p:txBody>
          <a:bodyPr/>
          <a:lstStyle/>
          <a:p>
            <a:pPr marL="533400" indent="-533400" algn="l">
              <a:buClr>
                <a:schemeClr val="tx1"/>
              </a:buClr>
              <a:buFont typeface="Marlett" pitchFamily="2" charset="2"/>
              <a:buNone/>
            </a:pPr>
            <a:r>
              <a:rPr lang="en-US" sz="2800" smtClean="0">
                <a:solidFill>
                  <a:srgbClr val="FFFF00"/>
                </a:solidFill>
              </a:rPr>
              <a:t>1. Division has no information about the activity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2. Upon discovery, took “prompt and effective” action to terminate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3. Candor, and continuing and complete cooperation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4. Confession a truly corporate act, not isolated to individuals 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5. Where possible, restitution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6. No coercion, not the leader or the originator</a:t>
            </a: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1676400" y="1676400"/>
            <a:ext cx="60960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290D25-0DBA-458B-A09B-AFD2F53C20CE}" type="slidenum">
              <a:rPr lang="en-US" sz="1000" smtClean="0">
                <a:latin typeface="Arial" charset="0"/>
              </a:rPr>
              <a:pPr eaLnBrk="1" hangingPunct="1"/>
              <a:t>17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9300" y="555625"/>
            <a:ext cx="7772400" cy="968375"/>
          </a:xfrm>
        </p:spPr>
        <p:txBody>
          <a:bodyPr/>
          <a:lstStyle/>
          <a:p>
            <a:r>
              <a:rPr lang="en-US" sz="3600" smtClean="0">
                <a:solidFill>
                  <a:srgbClr val="FFFF00"/>
                </a:solidFill>
              </a:rPr>
              <a:t>Type B Corporate Leniency Conditions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05000"/>
            <a:ext cx="8915400" cy="3810000"/>
          </a:xfrm>
        </p:spPr>
        <p:txBody>
          <a:bodyPr/>
          <a:lstStyle/>
          <a:p>
            <a:pPr marL="533400" indent="-533400" algn="l">
              <a:buClr>
                <a:schemeClr val="tx1"/>
              </a:buClr>
              <a:buFont typeface="Marlett" pitchFamily="2" charset="2"/>
              <a:buNone/>
            </a:pPr>
            <a:r>
              <a:rPr lang="en-US" sz="2800" smtClean="0">
                <a:solidFill>
                  <a:srgbClr val="FFFF00"/>
                </a:solidFill>
              </a:rPr>
              <a:t>1. First in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2. Without evidence likely to result in sustainable conviction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3.- 6.  “Prompt and effective” termination; candor, continuing and complete cooperation; truly corporate confession; restitution</a:t>
            </a:r>
          </a:p>
          <a:p>
            <a:pPr marL="533400" indent="-533400" algn="l"/>
            <a:r>
              <a:rPr lang="en-US" sz="2800" smtClean="0">
                <a:solidFill>
                  <a:srgbClr val="FFFF00"/>
                </a:solidFill>
              </a:rPr>
              <a:t>7. Leniency would not be unfair considering nature of activity, applicant’s role, and timing (burden increases with time)</a:t>
            </a:r>
          </a:p>
          <a:p>
            <a:pPr marL="533400" indent="-533400" algn="l"/>
            <a:endParaRPr lang="en-US" sz="2800" smtClean="0">
              <a:solidFill>
                <a:srgbClr val="000000"/>
              </a:solidFill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1676400" y="1676400"/>
            <a:ext cx="60960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72BC83-4AD3-4FD9-BF7A-454F50C0C31D}" type="slidenum">
              <a:rPr lang="en-US" sz="1000" smtClean="0">
                <a:latin typeface="Arial" charset="0"/>
              </a:rPr>
              <a:pPr eaLnBrk="1" hangingPunct="1"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Conducting Internal Investigations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The majority of antitrust investigations lead to the discovery of additional, unrelated antitrust crimes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The cultivation of “cartel trees” 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How the Antitrust Division provides companies with the necessary tools and incentives to detect and report misconduct before it is too late</a:t>
            </a:r>
          </a:p>
          <a:p>
            <a:endParaRPr lang="en-US" sz="2800" smtClean="0"/>
          </a:p>
        </p:txBody>
      </p:sp>
      <p:pic>
        <p:nvPicPr>
          <p:cNvPr id="19461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1F1FC2-F21E-4E04-B716-775782752601}" type="slidenum">
              <a:rPr lang="en-US" sz="1000" smtClean="0">
                <a:latin typeface="Arial" charset="0"/>
              </a:rPr>
              <a:pPr eaLnBrk="1" hangingPunct="1"/>
              <a:t>19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The Amnesty Plus Program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r>
              <a:rPr lang="en-US" sz="2400" smtClean="0">
                <a:solidFill>
                  <a:srgbClr val="FFFF00"/>
                </a:solidFill>
              </a:rPr>
              <a:t>Company negotiating plea agreement in current investigation of Product “A” obtains lower fine by disclosing existence of second, unrelated conspiracy involving Product ”B”</a:t>
            </a:r>
          </a:p>
          <a:p>
            <a:endParaRPr lang="en-US" sz="2400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rgbClr val="FFFF00"/>
                </a:solidFill>
              </a:rPr>
              <a:t>Company receives amnesty for Product “B”  and  receives a substantial additional reduction (the “plus”) in the fine for Product “A”</a:t>
            </a:r>
          </a:p>
          <a:p>
            <a:endParaRPr lang="en-US" sz="2400" smtClean="0">
              <a:solidFill>
                <a:srgbClr val="FFFF00"/>
              </a:solidFill>
            </a:endParaRPr>
          </a:p>
          <a:p>
            <a:r>
              <a:rPr lang="en-US" sz="2400" smtClean="0">
                <a:solidFill>
                  <a:srgbClr val="FFFF00"/>
                </a:solidFill>
              </a:rPr>
              <a:t>Key that interests of both company and its employees are aligned in internal investigation because both stand to benefit from self reporting  </a:t>
            </a:r>
          </a:p>
          <a:p>
            <a:endParaRPr lang="en-US" sz="2800" smtClean="0"/>
          </a:p>
        </p:txBody>
      </p:sp>
      <p:pic>
        <p:nvPicPr>
          <p:cNvPr id="20485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6DA403-E544-485F-A05F-58F356B98023}" type="slidenum">
              <a:rPr lang="en-US" sz="1000" smtClean="0">
                <a:latin typeface="Arial" charset="0"/>
              </a:rPr>
              <a:pPr eaLnBrk="1" hangingPunct="1"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FF00"/>
                </a:solidFill>
              </a:rPr>
              <a:t>The Auto Parts Investigation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8001000" cy="41910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FFFF00"/>
                </a:solidFill>
              </a:rPr>
              <a:t>Largest criminal antitrust investigation ever: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solidFill>
                  <a:srgbClr val="FFFF00"/>
                </a:solidFill>
              </a:rPr>
              <a:t>Impact on U.S. businesses and consumers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>
                <a:solidFill>
                  <a:srgbClr val="FFFF00"/>
                </a:solidFill>
              </a:rPr>
              <a:t>Number of companies and executives involved </a:t>
            </a:r>
          </a:p>
          <a:p>
            <a:pPr eaLnBrk="1" hangingPunct="1"/>
            <a:r>
              <a:rPr lang="en-US" sz="2400" smtClean="0">
                <a:solidFill>
                  <a:srgbClr val="FFFF00"/>
                </a:solidFill>
              </a:rPr>
              <a:t>Cooperation and coordination with enforcers abroad</a:t>
            </a:r>
          </a:p>
          <a:p>
            <a:pPr eaLnBrk="1" hangingPunct="1"/>
            <a:r>
              <a:rPr lang="en-US" sz="2400" smtClean="0">
                <a:solidFill>
                  <a:srgbClr val="FFFF00"/>
                </a:solidFill>
              </a:rPr>
              <a:t>Prosecutions to date:</a:t>
            </a:r>
          </a:p>
          <a:p>
            <a:pPr lvl="1">
              <a:buFont typeface="Arial" charset="0"/>
              <a:buChar char="•"/>
            </a:pPr>
            <a:r>
              <a:rPr lang="en-US" sz="2400" smtClean="0">
                <a:solidFill>
                  <a:srgbClr val="FFFF00"/>
                </a:solidFill>
              </a:rPr>
              <a:t>l 2 individuals have pled guilty and are cooperating</a:t>
            </a:r>
          </a:p>
          <a:p>
            <a:pPr lvl="2"/>
            <a:r>
              <a:rPr lang="en-US" smtClean="0">
                <a:solidFill>
                  <a:srgbClr val="FFFF00"/>
                </a:solidFill>
              </a:rPr>
              <a:t>10 of 12 surrendered to U.S. jurisdiction</a:t>
            </a:r>
          </a:p>
          <a:p>
            <a:pPr lvl="2"/>
            <a:r>
              <a:rPr lang="en-US" smtClean="0">
                <a:solidFill>
                  <a:srgbClr val="FFFF00"/>
                </a:solidFill>
              </a:rPr>
              <a:t>Jail sentences range from 1-2 years</a:t>
            </a:r>
          </a:p>
          <a:p>
            <a:pPr lvl="1">
              <a:buFont typeface="Arial" charset="0"/>
              <a:buChar char="•"/>
            </a:pPr>
            <a:r>
              <a:rPr lang="en-US" sz="2400" smtClean="0">
                <a:solidFill>
                  <a:srgbClr val="FFFF00"/>
                </a:solidFill>
              </a:rPr>
              <a:t>9 companies have pled guilty and are cooperating</a:t>
            </a:r>
          </a:p>
          <a:p>
            <a:pPr lvl="2"/>
            <a:r>
              <a:rPr lang="en-US" smtClean="0">
                <a:solidFill>
                  <a:srgbClr val="FFFF00"/>
                </a:solidFill>
              </a:rPr>
              <a:t>$809 million in total fines imposed to date</a:t>
            </a:r>
          </a:p>
          <a:p>
            <a:pPr lvl="2"/>
            <a:r>
              <a:rPr lang="en-US" smtClean="0">
                <a:solidFill>
                  <a:srgbClr val="FFFF00"/>
                </a:solidFill>
              </a:rPr>
              <a:t>$470 million criminal fine imposed on Yazaki</a:t>
            </a:r>
          </a:p>
          <a:p>
            <a:pPr eaLnBrk="1" hangingPunct="1"/>
            <a:endParaRPr lang="en-US" sz="2800" smtClean="0">
              <a:solidFill>
                <a:srgbClr val="FFFF00"/>
              </a:solidFill>
            </a:endParaRPr>
          </a:p>
        </p:txBody>
      </p:sp>
      <p:pic>
        <p:nvPicPr>
          <p:cNvPr id="3077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CFF46F-D34D-4B8E-8BA5-84FFB13A99FF}" type="slidenum">
              <a:rPr lang="en-US" sz="1000" smtClean="0">
                <a:latin typeface="Arial" charset="0"/>
              </a:rPr>
              <a:pPr eaLnBrk="1" hangingPunct="1"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The Flip Side to Amnesty Plus 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The Division is looking for additional, unrelated crimes and employs “cartel profiling” techniques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Use of the “omnibus question” in witness interviews to ferret out additional wrongdoing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If we find it first, then the penalties are likely to be severe – the Division’s “Penalty Plus” program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endParaRPr lang="en-US" sz="2800" smtClean="0">
              <a:solidFill>
                <a:srgbClr val="FFFF00"/>
              </a:solidFill>
            </a:endParaRPr>
          </a:p>
        </p:txBody>
      </p:sp>
      <p:pic>
        <p:nvPicPr>
          <p:cNvPr id="21509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0D5749-8BFC-439A-859A-57B446500FCD}" type="slidenum">
              <a:rPr lang="en-US" sz="1000" smtClean="0">
                <a:latin typeface="Arial" charset="0"/>
              </a:rPr>
              <a:pPr eaLnBrk="1" hangingPunct="1"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solidFill>
                  <a:srgbClr val="FFFF00"/>
                </a:solidFill>
              </a:rPr>
              <a:t>Looking For More Information?  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For more information on the Antitrust Division’s Corporate Leniency Policy please visit: http://www.justice.gov/atr/public/criminal/leniency.html	</a:t>
            </a:r>
          </a:p>
          <a:p>
            <a:endParaRPr lang="en-US" sz="2800" smtClean="0">
              <a:solidFill>
                <a:srgbClr val="FFFF00"/>
              </a:solidFill>
            </a:endParaRPr>
          </a:p>
          <a:p>
            <a:r>
              <a:rPr lang="en-US" sz="2800" smtClean="0">
                <a:solidFill>
                  <a:srgbClr val="FFFF00"/>
                </a:solidFill>
              </a:rPr>
              <a:t>For an Antitrust Primer on how to detect antitrust crimes please visit: http://www.justice.gov/atr/public/guidelines/211578.htm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  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 </a:t>
            </a:r>
          </a:p>
          <a:p>
            <a:endParaRPr lang="en-US" sz="2800" smtClean="0">
              <a:solidFill>
                <a:srgbClr val="FFFF00"/>
              </a:solidFill>
            </a:endParaRPr>
          </a:p>
        </p:txBody>
      </p:sp>
      <p:pic>
        <p:nvPicPr>
          <p:cNvPr id="22533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352800" y="1066800"/>
            <a:ext cx="1981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FF00"/>
                </a:solidFill>
                <a:cs typeface="Times New Roman" pitchFamily="18" charset="0"/>
              </a:rPr>
              <a:t>Auto Manufacturer Issues RFQs for New Model </a:t>
            </a:r>
          </a:p>
        </p:txBody>
      </p:sp>
      <p:graphicFrame>
        <p:nvGraphicFramePr>
          <p:cNvPr id="17" name="Diagram 16"/>
          <p:cNvGraphicFramePr/>
          <p:nvPr/>
        </p:nvGraphicFramePr>
        <p:xfrm>
          <a:off x="1295400" y="2438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Down Arrow 19"/>
          <p:cNvSpPr/>
          <p:nvPr/>
        </p:nvSpPr>
        <p:spPr>
          <a:xfrm>
            <a:off x="4038600" y="2057400"/>
            <a:ext cx="635000" cy="406400"/>
          </a:xfrm>
          <a:prstGeom prst="down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1" name="Line 3"/>
          <p:cNvSpPr>
            <a:spLocks noChangeShapeType="1"/>
          </p:cNvSpPr>
          <p:nvPr/>
        </p:nvSpPr>
        <p:spPr bwMode="auto">
          <a:xfrm>
            <a:off x="1524000" y="914400"/>
            <a:ext cx="60960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2AFE40-96DD-4B8D-9A40-4ADA1968FFC8}" type="slidenum">
              <a:rPr lang="en-US" sz="1000" smtClean="0">
                <a:latin typeface="Arial" charset="0"/>
              </a:rPr>
              <a:pPr eaLnBrk="1" hangingPunct="1"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FF00"/>
                </a:solidFill>
              </a:rPr>
              <a:t>Road Map to Auto Parts Investigation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4191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FFFF00"/>
                </a:solidFill>
              </a:rPr>
              <a:t>Global network of enforcement to deter and detect cartel offenses</a:t>
            </a:r>
          </a:p>
          <a:p>
            <a:pPr eaLnBrk="1" hangingPunct="1"/>
            <a:r>
              <a:rPr lang="en-US" sz="2800" smtClean="0">
                <a:solidFill>
                  <a:srgbClr val="FFFF00"/>
                </a:solidFill>
              </a:rPr>
              <a:t>Raising the stakes for antitrust crimes</a:t>
            </a:r>
          </a:p>
          <a:p>
            <a:pPr eaLnBrk="1" hangingPunct="1"/>
            <a:r>
              <a:rPr lang="en-US" sz="2800" smtClean="0">
                <a:solidFill>
                  <a:srgbClr val="FFFF00"/>
                </a:solidFill>
              </a:rPr>
              <a:t>Tools and strategies used by the Antitrust Division to detect antitrust crimes</a:t>
            </a:r>
          </a:p>
          <a:p>
            <a:pPr eaLnBrk="1" hangingPunct="1"/>
            <a:r>
              <a:rPr lang="en-US" sz="2800" smtClean="0">
                <a:solidFill>
                  <a:srgbClr val="FFFF00"/>
                </a:solidFill>
              </a:rPr>
              <a:t>Tools and incentives provided to companies to implement effective antitrust compliance programs and to conduct thorough and effective internal investigations</a:t>
            </a:r>
          </a:p>
        </p:txBody>
      </p:sp>
      <p:pic>
        <p:nvPicPr>
          <p:cNvPr id="5125" name="Picture 4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5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6005A7A-C948-4BF0-B06D-881AA7287AC2}" type="slidenum">
              <a:rPr lang="en-US" sz="1000" smtClean="0">
                <a:latin typeface="Arial" charset="0"/>
              </a:rPr>
              <a:pPr eaLnBrk="1" hangingPunct="1"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</a:rPr>
              <a:t>ICN Member Survey </a:t>
            </a:r>
            <a:br>
              <a:rPr lang="en-US" sz="3200" b="1" smtClean="0">
                <a:solidFill>
                  <a:srgbClr val="FFFF00"/>
                </a:solidFill>
              </a:rPr>
            </a:br>
            <a:r>
              <a:rPr lang="en-US" sz="3200" b="1" smtClean="0">
                <a:solidFill>
                  <a:srgbClr val="FFFF00"/>
                </a:solidFill>
              </a:rPr>
              <a:t>on Trends and Developments in </a:t>
            </a:r>
            <a:br>
              <a:rPr lang="en-US" sz="3200" b="1" smtClean="0">
                <a:solidFill>
                  <a:srgbClr val="FFFF00"/>
                </a:solidFill>
              </a:rPr>
            </a:br>
            <a:r>
              <a:rPr lang="en-US" sz="3200" b="1" u="sng" smtClean="0">
                <a:solidFill>
                  <a:srgbClr val="FFFF00"/>
                </a:solidFill>
              </a:rPr>
              <a:t>Anti-Cartel Enforcement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FF00"/>
                </a:solidFill>
              </a:rPr>
              <a:t>Survey of 46 jurisdictions represented in ICN Cartel Working Group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FF00"/>
                </a:solidFill>
              </a:rPr>
              <a:t>The world is changing – heightened focus on detecting and deterring hardcore cartels including new laws, harsher sanctions, and more aggressive investigative tools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FF00"/>
                </a:solidFill>
              </a:rPr>
              <a:t>Where you can find complete results:  http://www.internationalcompetitionnetwork.org/uploads/library/doc613.pdf. 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10FEA6-5EC8-47BA-AA88-02E24539594D}" type="slidenum">
              <a:rPr lang="en-US" sz="1000" smtClean="0">
                <a:latin typeface="Arial" charset="0"/>
              </a:rPr>
              <a:pPr eaLnBrk="1" hangingPunct="1"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Changes in Competition Laws</a:t>
            </a:r>
            <a:br>
              <a:rPr lang="en-US" b="1">
                <a:solidFill>
                  <a:schemeClr val="tx2"/>
                </a:solidFill>
                <a:latin typeface="Arial" charset="0"/>
              </a:rPr>
            </a:br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143000" y="990600"/>
            <a:ext cx="7086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Arial" charset="0"/>
              </a:rPr>
              <a:t>What changes/developments in your competition law have impacted your cartel enforcement program over the last 10 years?</a:t>
            </a:r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202488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BBE344-B6F4-4AAA-9FEF-1A8294346A9C}" type="slidenum">
              <a:rPr lang="en-US" sz="1000" smtClean="0">
                <a:latin typeface="Arial" charset="0"/>
              </a:rPr>
              <a:pPr eaLnBrk="1" hangingPunct="1"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b="1">
                <a:solidFill>
                  <a:schemeClr val="tx2"/>
                </a:solidFill>
                <a:latin typeface="Arial" charset="0"/>
              </a:rPr>
              <a:t>Creation of New Investigative Powers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143000" y="990600"/>
            <a:ext cx="7086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Arial" charset="0"/>
              </a:rPr>
              <a:t>What changes/developments have taken place in your competition law over the last 10 years, with respect to the creation of new investigative powers that have advanced your cartel enforcement efforts?</a:t>
            </a:r>
          </a:p>
        </p:txBody>
      </p:sp>
      <p:pic>
        <p:nvPicPr>
          <p:cNvPr id="819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31988"/>
            <a:ext cx="6992938" cy="492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180C0F-6A62-475D-8721-E728C0747280}" type="slidenum">
              <a:rPr lang="en-US" sz="1000" smtClean="0">
                <a:latin typeface="Arial" charset="0"/>
              </a:rPr>
              <a:pPr eaLnBrk="1" hangingPunct="1"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solidFill>
                  <a:srgbClr val="FFFF00"/>
                </a:solidFill>
              </a:rPr>
              <a:t>Ramped Up Enforcement in U.S.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sz="2800" smtClean="0">
                <a:solidFill>
                  <a:srgbClr val="FFFF00"/>
                </a:solidFill>
              </a:rPr>
              <a:t>U.S. Congress raised statutory maximum penalties in June 2004 to 10 years incarceration (individuals) and $100 million fine (corporations)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Full investigative arsenal: wiretap authority, search warrants, FBI investigators, border watches and Interpol Red Notices for fugitives   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Emphasis on individual accountability through the imposition of jail sentences for culpable executives</a:t>
            </a:r>
          </a:p>
        </p:txBody>
      </p:sp>
      <p:pic>
        <p:nvPicPr>
          <p:cNvPr id="9221" name="Picture 1028" descr="C:\Presentations\Justice Seal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858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1F8B37-5376-4FA7-8FC4-7A6624B64C07}" type="slidenum">
              <a:rPr lang="en-US" sz="1000" smtClean="0">
                <a:latin typeface="Arial" charset="0"/>
              </a:rPr>
              <a:pPr eaLnBrk="1" hangingPunct="1"/>
              <a:t>9</a:t>
            </a:fld>
            <a:endParaRPr lang="en-US" sz="1000" smtClean="0">
              <a:latin typeface="Arial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143000" y="990600"/>
          <a:ext cx="6858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00FF"/>
    </a:lt1>
    <a:dk2>
      <a:srgbClr val="FFFFFF"/>
    </a:dk2>
    <a:lt2>
      <a:srgbClr val="808080"/>
    </a:lt2>
    <a:accent1>
      <a:srgbClr val="00CC99"/>
    </a:accent1>
    <a:accent2>
      <a:srgbClr val="3333CC"/>
    </a:accent2>
    <a:accent3>
      <a:srgbClr val="AAAA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983</Words>
  <Application>Microsoft Office PowerPoint</Application>
  <PresentationFormat>On-screen Show (4:3)</PresentationFormat>
  <Paragraphs>170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Times New Roman</vt:lpstr>
      <vt:lpstr>Arial</vt:lpstr>
      <vt:lpstr>Garamond</vt:lpstr>
      <vt:lpstr>Marlett</vt:lpstr>
      <vt:lpstr>Default Design</vt:lpstr>
      <vt:lpstr>PowerPoint Presentation</vt:lpstr>
      <vt:lpstr>The Auto Parts Investigation</vt:lpstr>
      <vt:lpstr>PowerPoint Presentation</vt:lpstr>
      <vt:lpstr>Road Map to Auto Parts Investigation</vt:lpstr>
      <vt:lpstr>ICN Member Survey  on Trends and Developments in  Anti-Cartel Enforcement</vt:lpstr>
      <vt:lpstr>PowerPoint Presentation</vt:lpstr>
      <vt:lpstr>PowerPoint Presentation</vt:lpstr>
      <vt:lpstr>Ramped Up Enforcement in U.S.</vt:lpstr>
      <vt:lpstr>PowerPoint Presentation</vt:lpstr>
      <vt:lpstr>PowerPoint Presentation</vt:lpstr>
      <vt:lpstr>PowerPoint Presentation</vt:lpstr>
      <vt:lpstr>Proof of Actual Deterrence</vt:lpstr>
      <vt:lpstr>The Leniency Carrot</vt:lpstr>
      <vt:lpstr>The Leniency Stick</vt:lpstr>
      <vt:lpstr>The Leniency Race</vt:lpstr>
      <vt:lpstr>Type A Corporate Leniency Conditions</vt:lpstr>
      <vt:lpstr>Type B Corporate Leniency Conditions</vt:lpstr>
      <vt:lpstr>Conducting Internal Investigations</vt:lpstr>
      <vt:lpstr>The Amnesty Plus Program</vt:lpstr>
      <vt:lpstr>The Flip Side to Amnesty Plus </vt:lpstr>
      <vt:lpstr>Looking For More Information?  </vt:lpstr>
    </vt:vector>
  </TitlesOfParts>
  <LinksUpToDate>false</LinksUpToDate>
  <SharedDoc>false</SharedDoc>
  <HyperlinkBase> 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184</cp:revision>
  <dcterms:created xsi:type="dcterms:W3CDTF">2010-02-24T20:29:03Z</dcterms:created>
  <dcterms:modified xsi:type="dcterms:W3CDTF">2013-02-18T15:34:45Z</dcterms:modified>
</cp:coreProperties>
</file>